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0" r:id="rId4"/>
    <p:sldId id="284" r:id="rId5"/>
    <p:sldId id="285" r:id="rId6"/>
    <p:sldId id="271" r:id="rId7"/>
    <p:sldId id="286" r:id="rId8"/>
    <p:sldId id="267" r:id="rId9"/>
    <p:sldId id="273" r:id="rId10"/>
    <p:sldId id="275" r:id="rId11"/>
    <p:sldId id="277" r:id="rId12"/>
    <p:sldId id="278" r:id="rId13"/>
    <p:sldId id="279" r:id="rId14"/>
    <p:sldId id="280" r:id="rId15"/>
    <p:sldId id="266" r:id="rId16"/>
    <p:sldId id="283" r:id="rId17"/>
  </p:sldIdLst>
  <p:sldSz cx="14630400" cy="8229600"/>
  <p:notesSz cx="8229600" cy="146304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DM Sans" charset="0"/>
      <p:regular r:id="rId23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1"/>
    <p:restoredTop sz="94610"/>
  </p:normalViewPr>
  <p:slideViewPr>
    <p:cSldViewPr snapToGrid="0" snapToObjects="1">
      <p:cViewPr>
        <p:scale>
          <a:sx n="40" d="100"/>
          <a:sy n="40" d="100"/>
        </p:scale>
        <p:origin x="-686" y="-658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73E7BF5-FB70-4071-9A6E-C16583E84D36}" type="slidenum">
              <a:rPr lang="en-US">
                <a:latin typeface="Calibri" pitchFamily="34" charset="0"/>
              </a:rPr>
              <a:pPr/>
              <a:t>1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329A52AD-0496-4621-821D-59A9F3D04D7E}" type="slidenum">
              <a:rPr lang="en-US">
                <a:latin typeface="Calibri" pitchFamily="34" charset="0"/>
              </a:rPr>
              <a:pPr/>
              <a:t>2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762000" y="1096963"/>
            <a:ext cx="9753600" cy="5486400"/>
          </a:xfrm>
          <a:prstGeom prst="rect">
            <a:avLst/>
          </a:prstGeom>
          <a:noFill/>
          <a:ln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6950075"/>
            <a:ext cx="6584950" cy="65833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4660900" y="13896975"/>
            <a:ext cx="3567113" cy="730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A2FFD5C-4F12-46D2-8B64-697DB6AE3257}" type="slidenum">
              <a:rPr lang="en-US">
                <a:latin typeface="Calibri" pitchFamily="34" charset="0"/>
              </a:rPr>
              <a:pPr/>
              <a:t>3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B51FB627-24D3-4ABE-8A9C-DCBD1B74FF84}" type="slidenum">
              <a:rPr lang="en-US">
                <a:latin typeface="Calibri" pitchFamily="34" charset="0"/>
              </a:rPr>
              <a:pPr/>
              <a:t>15</a:t>
            </a:fld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hape 0"/>
          <p:cNvSpPr>
            <a:spLocks noChangeArrowheads="1"/>
          </p:cNvSpPr>
          <p:nvPr/>
        </p:nvSpPr>
        <p:spPr bwMode="auto"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39700" y="7750175"/>
            <a:ext cx="17224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80150" y="1520825"/>
            <a:ext cx="7556500" cy="2125663"/>
          </a:xfrm>
          <a:prstGeom prst="rect">
            <a:avLst/>
          </a:prstGeom>
          <a:noFill/>
          <a:ln/>
        </p:spPr>
        <p:txBody>
          <a:bodyPr lIns="0" tIns="0" rIns="0" bIns="0"/>
          <a:lstStyle/>
          <a:p>
            <a:pPr fontAlgn="auto">
              <a:lnSpc>
                <a:spcPts val="55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450" dirty="0">
              <a:latin typeface="+mn-lt"/>
              <a:cs typeface="+mn-cs"/>
            </a:endParaRPr>
          </a:p>
        </p:txBody>
      </p:sp>
      <p:sp>
        <p:nvSpPr>
          <p:cNvPr id="4" name="Text 1"/>
          <p:cNvSpPr/>
          <p:nvPr/>
        </p:nvSpPr>
        <p:spPr>
          <a:xfrm>
            <a:off x="8502650" y="4456113"/>
            <a:ext cx="5334000" cy="1855787"/>
          </a:xfrm>
          <a:prstGeom prst="rect">
            <a:avLst/>
          </a:prstGeom>
          <a:noFill/>
          <a:ln/>
        </p:spPr>
        <p:txBody>
          <a:bodyPr lIns="0" tIns="0" rIns="0" bIns="0"/>
          <a:lstStyle/>
          <a:p>
            <a:pPr fontAlgn="auto">
              <a:lnSpc>
                <a:spcPts val="28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750" dirty="0">
              <a:latin typeface="+mn-lt"/>
              <a:cs typeface="+mn-cs"/>
            </a:endParaRPr>
          </a:p>
        </p:txBody>
      </p:sp>
      <p:sp>
        <p:nvSpPr>
          <p:cNvPr id="12292" name="Text 5"/>
          <p:cNvSpPr>
            <a:spLocks noChangeArrowheads="1"/>
          </p:cNvSpPr>
          <p:nvPr/>
        </p:nvSpPr>
        <p:spPr bwMode="auto">
          <a:xfrm>
            <a:off x="6756400" y="6311900"/>
            <a:ext cx="3506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lnSpc>
                <a:spcPts val="3100"/>
              </a:lnSpc>
            </a:pPr>
            <a:endParaRPr lang="en-US" sz="2200">
              <a:latin typeface="Calibri" pitchFamily="34" charset="0"/>
            </a:endParaRPr>
          </a:p>
        </p:txBody>
      </p:sp>
      <p:sp>
        <p:nvSpPr>
          <p:cNvPr id="12293" name="Прямоугольник 8"/>
          <p:cNvSpPr>
            <a:spLocks noChangeArrowheads="1"/>
          </p:cNvSpPr>
          <p:nvPr/>
        </p:nvSpPr>
        <p:spPr bwMode="auto">
          <a:xfrm>
            <a:off x="7377113" y="247650"/>
            <a:ext cx="692785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«Химия как катализатор знаний: развитие талантов и интереса у одаренных детей»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10"/>
          <p:cNvSpPr>
            <a:spLocks noChangeArrowheads="1"/>
          </p:cNvSpPr>
          <p:nvPr/>
        </p:nvSpPr>
        <p:spPr bwMode="auto">
          <a:xfrm>
            <a:off x="371475" y="5641975"/>
            <a:ext cx="76565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Семенова Анастасия Борисовна, </a:t>
            </a:r>
          </a:p>
          <a:p>
            <a:r>
              <a:rPr lang="ru-RU" sz="2400">
                <a:latin typeface="Calibri" pitchFamily="34" charset="0"/>
              </a:rPr>
              <a:t>учитель биологии и химии  </a:t>
            </a:r>
          </a:p>
          <a:p>
            <a:r>
              <a:rPr lang="ru-RU" sz="2400">
                <a:latin typeface="Calibri" pitchFamily="34" charset="0"/>
              </a:rPr>
              <a:t>МБОУ Гимназия №1 Ташлинского района</a:t>
            </a:r>
          </a:p>
          <a:p>
            <a:r>
              <a:rPr lang="ru-RU" sz="2400">
                <a:latin typeface="Calibri" pitchFamily="34" charset="0"/>
              </a:rPr>
              <a:t>89225382537</a:t>
            </a:r>
          </a:p>
          <a:p>
            <a:r>
              <a:rPr lang="en-US" sz="2400">
                <a:latin typeface="Calibri" pitchFamily="34" charset="0"/>
              </a:rPr>
              <a:t>19mirag76@mail.ru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12296" name="Picture 2"/>
          <p:cNvPicPr>
            <a:picLocks noChangeAspect="1" noChangeArrowheads="1"/>
          </p:cNvPicPr>
          <p:nvPr/>
        </p:nvPicPr>
        <p:blipFill>
          <a:blip r:embed="rId3"/>
          <a:srcRect t="30270" b="15936"/>
          <a:stretch>
            <a:fillRect/>
          </a:stretch>
        </p:blipFill>
        <p:spPr bwMode="auto">
          <a:xfrm>
            <a:off x="8027988" y="2286000"/>
            <a:ext cx="6276975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1" name="Picture 1" descr="F:\2025-2026\фото\IMG_20231017_1101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0713" y="247650"/>
            <a:ext cx="6756400" cy="4208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476250" y="125413"/>
            <a:ext cx="136969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Всероссийская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(с международным участием) научная конференция учащихся имени Н. И. Лобачевского КФУ. 2025 г. 3 место</a:t>
            </a:r>
          </a:p>
          <a:p>
            <a:pPr algn="just" eaLnBrk="0" hangingPunct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Всероссийский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конкурс научно-технологических проектов «Большие вызовы» 2025 г. призер.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 l="4173" t="23698" r="52635" b="32031"/>
          <a:stretch>
            <a:fillRect/>
          </a:stretch>
        </p:blipFill>
        <p:spPr bwMode="auto">
          <a:xfrm>
            <a:off x="476250" y="1941513"/>
            <a:ext cx="56197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3"/>
          <a:srcRect l="27746" t="15625" r="27463" b="9026"/>
          <a:stretch>
            <a:fillRect/>
          </a:stretch>
        </p:blipFill>
        <p:spPr bwMode="auto">
          <a:xfrm>
            <a:off x="938463" y="5180013"/>
            <a:ext cx="3007895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4"/>
          <a:srcRect l="34920" t="15625" r="35066" b="9026"/>
          <a:stretch>
            <a:fillRect/>
          </a:stretch>
        </p:blipFill>
        <p:spPr bwMode="auto">
          <a:xfrm>
            <a:off x="6671088" y="2967623"/>
            <a:ext cx="3134899" cy="4424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3" name="Picture 1" descr="F:\2025-2026\фото\IMG_20250328_185852_98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05987" y="3200400"/>
            <a:ext cx="4824413" cy="4824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266700" y="32098"/>
            <a:ext cx="141351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Международный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конкурс научно-исследовательских и творческих работ учащихся «Старт в науке»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ежегодно есть призеры.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2" descr="D:\рабочий стол\работа моя\2024-2025\аттестация\для аттестации\готовые документы\грамоты детей\для пункта 3\старт в науку\диплом Лизы старт в наук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371600"/>
            <a:ext cx="2495550" cy="353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F:\Точка роста\фото\IMG-20250321-WA0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0" y="3009900"/>
            <a:ext cx="373380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5" name="Picture 1" descr="D:\рабочий стол\работа моя\2024-2025\учительский конкурс 2025\готово\для флешки\аттестация\для аттестации\диплом старт в науке Ви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9498" y="4902081"/>
            <a:ext cx="2025597" cy="286524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5"/>
          <a:srcRect l="7187" t="11887" r="2340" b="47994"/>
          <a:stretch>
            <a:fillRect/>
          </a:stretch>
        </p:blipFill>
        <p:spPr bwMode="auto">
          <a:xfrm>
            <a:off x="3448050" y="2160512"/>
            <a:ext cx="7219950" cy="582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552450" y="128098"/>
            <a:ext cx="137731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исследовательских работ учащейся молодежи и студентов Оренбуржья ассоциации  «Оренбургский университетский (учебный) округ». 2025 год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есть призер. Ежегодный школьный и муниципальный конкурсы «Я исследователь»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AutoShape 4" descr="F:\%D0%A2%D0%BE%D1%87%D0%BA%D0%B0 %D1%80%D0%BE%D1%81%D1%82%D0%B0\%D1%84%D0%BE%D1%82%D0%BE\IMG_20220909_1115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3557" name="Picture 6" descr="F:\Точка роста\фото\IMG_20240209_1302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2701088"/>
            <a:ext cx="6705600" cy="511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" name="Picture 1" descr="F:\2025-2026\фото\IMG_20240424_124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2574757"/>
            <a:ext cx="6930190" cy="5245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4010" y="514350"/>
            <a:ext cx="13322379" cy="11680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550"/>
              </a:lnSpc>
              <a:buNone/>
            </a:pPr>
            <a:r>
              <a:rPr lang="en-US" sz="36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Преимущества участия в </a:t>
            </a:r>
            <a:r>
              <a:rPr lang="en-US" sz="3650" b="1" dirty="0" err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олимпиадах</a:t>
            </a:r>
            <a:r>
              <a:rPr lang="en-US" sz="36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36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 конкурсах </a:t>
            </a:r>
            <a:r>
              <a:rPr lang="en-US" sz="3650" b="1" dirty="0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для</a:t>
            </a:r>
            <a:r>
              <a:rPr lang="en-US" sz="36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en-US" sz="36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поступления в ВУЗ</a:t>
            </a:r>
            <a:endParaRPr lang="en-US" sz="36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10" y="2088594"/>
            <a:ext cx="467082" cy="46708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307902" y="2055971"/>
            <a:ext cx="2974300" cy="291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Дополнительные баллы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1307902" y="2459950"/>
            <a:ext cx="12668488" cy="2988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Увеличение итогового балла ЕГЭ для поступления.</a:t>
            </a:r>
            <a:endParaRPr lang="en-US" sz="24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10" y="3351967"/>
            <a:ext cx="467082" cy="46708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307902" y="3319343"/>
            <a:ext cx="3392567" cy="291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Приоритет при зачислении</a:t>
            </a:r>
            <a:endParaRPr lang="en-US" sz="2400" dirty="0"/>
          </a:p>
        </p:txBody>
      </p:sp>
      <p:sp>
        <p:nvSpPr>
          <p:cNvPr id="8" name="Text 4"/>
          <p:cNvSpPr/>
          <p:nvPr/>
        </p:nvSpPr>
        <p:spPr>
          <a:xfrm>
            <a:off x="1307902" y="3723323"/>
            <a:ext cx="12668488" cy="2988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Преимущество перед другими абитуриентами.</a:t>
            </a:r>
            <a:endParaRPr lang="en-US" sz="24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010" y="4615339"/>
            <a:ext cx="467082" cy="46708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307902" y="4582716"/>
            <a:ext cx="2519362" cy="291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Стипендии и гранты</a:t>
            </a:r>
            <a:endParaRPr lang="en-US" sz="2400" dirty="0"/>
          </a:p>
        </p:txBody>
      </p:sp>
      <p:sp>
        <p:nvSpPr>
          <p:cNvPr id="11" name="Text 6"/>
          <p:cNvSpPr/>
          <p:nvPr/>
        </p:nvSpPr>
        <p:spPr>
          <a:xfrm>
            <a:off x="1307902" y="4986695"/>
            <a:ext cx="12668488" cy="2988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Возможность получения финансовой поддержки на обучение.</a:t>
            </a:r>
            <a:endParaRPr lang="en-US" sz="2400" dirty="0"/>
          </a:p>
        </p:txBody>
      </p:sp>
      <p:sp>
        <p:nvSpPr>
          <p:cNvPr id="12" name="Shape 7"/>
          <p:cNvSpPr/>
          <p:nvPr/>
        </p:nvSpPr>
        <p:spPr>
          <a:xfrm>
            <a:off x="654010" y="5495687"/>
            <a:ext cx="4316254" cy="1682472"/>
          </a:xfrm>
          <a:prstGeom prst="roundRect">
            <a:avLst>
              <a:gd name="adj" fmla="val 466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3" name="Text 8"/>
          <p:cNvSpPr/>
          <p:nvPr/>
        </p:nvSpPr>
        <p:spPr>
          <a:xfrm>
            <a:off x="848439" y="5690116"/>
            <a:ext cx="3927396" cy="5838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Увеличение шансов на поступление</a:t>
            </a:r>
            <a:endParaRPr lang="en-US" sz="2400" dirty="0"/>
          </a:p>
        </p:txBody>
      </p:sp>
      <p:sp>
        <p:nvSpPr>
          <p:cNvPr id="14" name="Text 9"/>
          <p:cNvSpPr/>
          <p:nvPr/>
        </p:nvSpPr>
        <p:spPr>
          <a:xfrm>
            <a:off x="848439" y="6386036"/>
            <a:ext cx="3927396" cy="5976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Повышение вероятности зачисления в желаемый ВУЗ.</a:t>
            </a:r>
            <a:endParaRPr lang="en-US" sz="2400" dirty="0"/>
          </a:p>
        </p:txBody>
      </p:sp>
      <p:sp>
        <p:nvSpPr>
          <p:cNvPr id="15" name="Shape 10"/>
          <p:cNvSpPr/>
          <p:nvPr/>
        </p:nvSpPr>
        <p:spPr>
          <a:xfrm>
            <a:off x="5157073" y="5495687"/>
            <a:ext cx="4316254" cy="1682472"/>
          </a:xfrm>
          <a:prstGeom prst="roundRect">
            <a:avLst>
              <a:gd name="adj" fmla="val 466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6" name="Text 11"/>
          <p:cNvSpPr/>
          <p:nvPr/>
        </p:nvSpPr>
        <p:spPr>
          <a:xfrm>
            <a:off x="5351502" y="5690116"/>
            <a:ext cx="2968704" cy="291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Признание достижений</a:t>
            </a:r>
            <a:endParaRPr lang="en-US" sz="2400" dirty="0"/>
          </a:p>
        </p:txBody>
      </p:sp>
      <p:sp>
        <p:nvSpPr>
          <p:cNvPr id="17" name="Text 12"/>
          <p:cNvSpPr/>
          <p:nvPr/>
        </p:nvSpPr>
        <p:spPr>
          <a:xfrm>
            <a:off x="5351502" y="6094095"/>
            <a:ext cx="3927396" cy="5976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Подтверждение высокого уровня знаний и умений.</a:t>
            </a:r>
            <a:endParaRPr lang="en-US" sz="2400" dirty="0"/>
          </a:p>
        </p:txBody>
      </p:sp>
      <p:sp>
        <p:nvSpPr>
          <p:cNvPr id="18" name="Shape 13"/>
          <p:cNvSpPr/>
          <p:nvPr/>
        </p:nvSpPr>
        <p:spPr>
          <a:xfrm>
            <a:off x="9660136" y="5495687"/>
            <a:ext cx="4316254" cy="1682472"/>
          </a:xfrm>
          <a:prstGeom prst="roundRect">
            <a:avLst>
              <a:gd name="adj" fmla="val 466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9" name="Text 14"/>
          <p:cNvSpPr/>
          <p:nvPr/>
        </p:nvSpPr>
        <p:spPr>
          <a:xfrm>
            <a:off x="9854565" y="5690116"/>
            <a:ext cx="3174563" cy="291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4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Специальные программы</a:t>
            </a:r>
            <a:endParaRPr lang="en-US" sz="2400" dirty="0"/>
          </a:p>
        </p:txBody>
      </p:sp>
      <p:sp>
        <p:nvSpPr>
          <p:cNvPr id="20" name="Text 15"/>
          <p:cNvSpPr/>
          <p:nvPr/>
        </p:nvSpPr>
        <p:spPr>
          <a:xfrm>
            <a:off x="9854565" y="6094095"/>
            <a:ext cx="3927396" cy="5976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Участие в эксклюзивных образовательных проектах.</a:t>
            </a:r>
            <a:endParaRPr lang="en-US" sz="2400" dirty="0"/>
          </a:p>
        </p:txBody>
      </p:sp>
      <p:sp>
        <p:nvSpPr>
          <p:cNvPr id="23" name="Text 18"/>
          <p:cNvSpPr/>
          <p:nvPr/>
        </p:nvSpPr>
        <p:spPr>
          <a:xfrm>
            <a:off x="1046321" y="7388304"/>
            <a:ext cx="2788444" cy="326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2706350" y="7715250"/>
            <a:ext cx="192405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476250" y="122347"/>
            <a:ext cx="13449300" cy="20621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Обучающиеся Гимназии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естественно-научного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профиля совместно с педагогами активно участвуют в организации и проведении школьных и муниципальных образовательных мероприятий, например ежегодный «День науки», «Фестиваль молока»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F:\Точка роста\фото\IMG_20220909_11152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2555115"/>
            <a:ext cx="6863013" cy="4829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F:\Точка роста\фото\Foto_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7413" y="2184450"/>
            <a:ext cx="6491717" cy="5200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61747" y="380999"/>
            <a:ext cx="7387724" cy="3894138"/>
          </a:xfrm>
          <a:prstGeom prst="rect">
            <a:avLst/>
          </a:prstGeom>
          <a:noFill/>
          <a:ln/>
        </p:spPr>
        <p:txBody>
          <a:bodyPr wrap="none" lIns="0" tIns="0" rIns="0" bIns="0"/>
          <a:lstStyle/>
          <a:p>
            <a:r>
              <a:rPr lang="ru-RU" sz="2800" dirty="0" smtClean="0">
                <a:solidFill>
                  <a:srgbClr val="5C4E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4" name="Text 1"/>
          <p:cNvSpPr>
            <a:spLocks noChangeArrowheads="1"/>
          </p:cNvSpPr>
          <p:nvPr/>
        </p:nvSpPr>
        <p:spPr bwMode="auto">
          <a:xfrm>
            <a:off x="793750" y="5499100"/>
            <a:ext cx="412115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ts val="2750"/>
              </a:lnSpc>
            </a:pPr>
            <a:endParaRPr lang="en-US" sz="2200" b="1" dirty="0">
              <a:latin typeface="Calibri" pitchFamily="34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793750" y="6723062"/>
            <a:ext cx="4121150" cy="1182687"/>
          </a:xfrm>
          <a:prstGeom prst="rect">
            <a:avLst/>
          </a:prstGeom>
          <a:noFill/>
          <a:ln/>
        </p:spPr>
        <p:txBody>
          <a:bodyPr lIns="0" tIns="0" rIns="0" bIns="0"/>
          <a:lstStyle/>
          <a:p>
            <a:pPr>
              <a:lnSpc>
                <a:spcPts val="2850"/>
              </a:lnSpc>
            </a:pPr>
            <a:endParaRPr lang="en-US" sz="2000" dirty="0">
              <a:latin typeface="Calibri" pitchFamily="34" charset="0"/>
            </a:endParaRPr>
          </a:p>
        </p:txBody>
      </p:sp>
      <p:sp>
        <p:nvSpPr>
          <p:cNvPr id="30727" name="Text 3"/>
          <p:cNvSpPr>
            <a:spLocks noChangeArrowheads="1"/>
          </p:cNvSpPr>
          <p:nvPr/>
        </p:nvSpPr>
        <p:spPr bwMode="auto">
          <a:xfrm>
            <a:off x="4914900" y="5634038"/>
            <a:ext cx="44608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ts val="2750"/>
              </a:lnSpc>
            </a:pPr>
            <a:endParaRPr lang="en-US" sz="2200" b="1" dirty="0">
              <a:latin typeface="Calibri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5254625" y="6723063"/>
            <a:ext cx="4121150" cy="1182686"/>
          </a:xfrm>
          <a:prstGeom prst="rect">
            <a:avLst/>
          </a:prstGeom>
          <a:noFill/>
          <a:ln/>
        </p:spPr>
        <p:txBody>
          <a:bodyPr lIns="0" tIns="0" rIns="0" bIns="0"/>
          <a:lstStyle/>
          <a:p>
            <a:pPr>
              <a:lnSpc>
                <a:spcPts val="2850"/>
              </a:lnSpc>
            </a:pPr>
            <a:r>
              <a:rPr lang="en-US" sz="2000" dirty="0" smtClean="0">
                <a:solidFill>
                  <a:srgbClr val="454240"/>
                </a:solidFill>
                <a:latin typeface="DM Sans" charset="0"/>
                <a:ea typeface="DM Sans" charset="0"/>
                <a:cs typeface="DM Sans" charset="0"/>
              </a:rPr>
              <a:t>.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30730" name="Text 5"/>
          <p:cNvSpPr>
            <a:spLocks noChangeArrowheads="1"/>
          </p:cNvSpPr>
          <p:nvPr/>
        </p:nvSpPr>
        <p:spPr bwMode="auto">
          <a:xfrm>
            <a:off x="9982200" y="5634038"/>
            <a:ext cx="38544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lnSpc>
                <a:spcPts val="2750"/>
              </a:lnSpc>
            </a:pPr>
            <a:endParaRPr lang="en-US" sz="2200" b="1" dirty="0">
              <a:latin typeface="Calibri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9715500" y="6723063"/>
            <a:ext cx="4121150" cy="1182686"/>
          </a:xfrm>
          <a:prstGeom prst="rect">
            <a:avLst/>
          </a:prstGeom>
          <a:noFill/>
          <a:ln/>
        </p:spPr>
        <p:txBody>
          <a:bodyPr lIns="0" tIns="0" rIns="0" bIns="0"/>
          <a:lstStyle/>
          <a:p>
            <a:pPr>
              <a:lnSpc>
                <a:spcPts val="2850"/>
              </a:lnSpc>
            </a:pPr>
            <a:endParaRPr lang="en-US" sz="2000" dirty="0">
              <a:latin typeface="Calibri" pitchFamily="34" charset="0"/>
            </a:endParaRPr>
          </a:p>
        </p:txBody>
      </p:sp>
      <p:pic>
        <p:nvPicPr>
          <p:cNvPr id="30732" name="Picture 12" descr="F:\Точка роста\фото\IMG-20250321-WA0067.jpg"/>
          <p:cNvPicPr>
            <a:picLocks noChangeAspect="1" noChangeArrowheads="1"/>
          </p:cNvPicPr>
          <p:nvPr/>
        </p:nvPicPr>
        <p:blipFill>
          <a:blip r:embed="rId3"/>
          <a:srcRect t="22917" b="18306"/>
          <a:stretch>
            <a:fillRect/>
          </a:stretch>
        </p:blipFill>
        <p:spPr bwMode="auto">
          <a:xfrm>
            <a:off x="1177613" y="4522787"/>
            <a:ext cx="4077012" cy="3382962"/>
          </a:xfrm>
          <a:prstGeom prst="rect">
            <a:avLst/>
          </a:prstGeom>
          <a:noFill/>
        </p:spPr>
      </p:pic>
      <p:pic>
        <p:nvPicPr>
          <p:cNvPr id="30733" name="Picture 13" descr="F:\Точка роста\фото\IMG_20240221_154025.jpg"/>
          <p:cNvPicPr>
            <a:picLocks noChangeAspect="1" noChangeArrowheads="1"/>
          </p:cNvPicPr>
          <p:nvPr/>
        </p:nvPicPr>
        <p:blipFill>
          <a:blip r:embed="rId4"/>
          <a:srcRect t="30787" b="12731"/>
          <a:stretch>
            <a:fillRect/>
          </a:stretch>
        </p:blipFill>
        <p:spPr bwMode="auto">
          <a:xfrm>
            <a:off x="5991225" y="4275137"/>
            <a:ext cx="3990975" cy="3630612"/>
          </a:xfrm>
          <a:prstGeom prst="rect">
            <a:avLst/>
          </a:prstGeom>
          <a:noFill/>
        </p:spPr>
      </p:pic>
      <p:pic>
        <p:nvPicPr>
          <p:cNvPr id="30734" name="Picture 14" descr="F:\Точка роста\фото\IMG_20230413_131903.jpg"/>
          <p:cNvPicPr>
            <a:picLocks noChangeAspect="1" noChangeArrowheads="1"/>
          </p:cNvPicPr>
          <p:nvPr/>
        </p:nvPicPr>
        <p:blipFill>
          <a:blip r:embed="rId5"/>
          <a:srcRect t="14120" b="21528"/>
          <a:stretch>
            <a:fillRect/>
          </a:stretch>
        </p:blipFill>
        <p:spPr bwMode="auto">
          <a:xfrm>
            <a:off x="10369554" y="3581399"/>
            <a:ext cx="3779917" cy="432435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2839700" y="7905749"/>
            <a:ext cx="1790700" cy="323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sun9-14.userapi.com/s/v1/ig2/Ju_ElKPjwLnpOUJ5CQvi6uNAI2KDHOtCXbI9Iz5rFluQ7dJMoE-ZAOmKwZ1lwYVkB4tDtd2z1f257dXLrpZsjuRO.jpg?quality=95&amp;as=32x32,48x48,72x72,108x108,160x160,240x240,360x360,480x480,540x540,640x640,720x720,1080x1080,1280x1280,1440x1440,2560x2560&amp;from=bu&amp;cs=1280x0"/>
          <p:cNvPicPr>
            <a:picLocks noChangeAspect="1" noChangeArrowheads="1"/>
          </p:cNvPicPr>
          <p:nvPr/>
        </p:nvPicPr>
        <p:blipFill>
          <a:blip r:embed="rId6"/>
          <a:srcRect t="27013" b="8486"/>
          <a:stretch>
            <a:fillRect/>
          </a:stretch>
        </p:blipFill>
        <p:spPr bwMode="auto">
          <a:xfrm>
            <a:off x="336721" y="378037"/>
            <a:ext cx="6041858" cy="3897100"/>
          </a:xfrm>
          <a:prstGeom prst="rect">
            <a:avLst/>
          </a:prstGeom>
          <a:noFill/>
        </p:spPr>
      </p:pic>
      <p:pic>
        <p:nvPicPr>
          <p:cNvPr id="4101" name="Picture 5" descr="D:\рабочий стол\работа моя\экскурсии\DSC_077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94884" y="0"/>
            <a:ext cx="6068343" cy="4034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476250" y="-125862"/>
            <a:ext cx="136779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Таким образом, </a:t>
            </a:r>
            <a:r>
              <a:rPr lang="ru-RU" sz="36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увлечение химией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только обогащает образовательный опыт учащихся, но и формирует их как личностей, готовых к вызовам будущего.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77826" name="Picture 2" descr="F:\Точка роста\фото\IMG_20240209_14131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8447" y="2495550"/>
            <a:ext cx="2901553" cy="5158317"/>
          </a:xfrm>
          <a:prstGeom prst="rect">
            <a:avLst/>
          </a:prstGeom>
          <a:noFill/>
        </p:spPr>
      </p:pic>
      <p:pic>
        <p:nvPicPr>
          <p:cNvPr id="77827" name="Picture 3" descr="F:\Точка роста\фото\IMG-20250321-WA00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34550" y="4034632"/>
            <a:ext cx="4419600" cy="3325749"/>
          </a:xfrm>
          <a:prstGeom prst="rect">
            <a:avLst/>
          </a:prstGeom>
          <a:noFill/>
        </p:spPr>
      </p:pic>
      <p:pic>
        <p:nvPicPr>
          <p:cNvPr id="77828" name="Picture 4" descr="F:\Точка роста\фото\IMG-20250322-WA00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93835" y="4073521"/>
            <a:ext cx="4897765" cy="3286860"/>
          </a:xfrm>
          <a:prstGeom prst="rect">
            <a:avLst/>
          </a:prstGeom>
          <a:noFill/>
        </p:spPr>
      </p:pic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4093835" y="2300956"/>
            <a:ext cx="102889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kumimoji="0" lang="ru-RU" sz="5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50" y="3760788"/>
            <a:ext cx="5670550" cy="708025"/>
          </a:xfrm>
          <a:prstGeom prst="rect">
            <a:avLst/>
          </a:prstGeom>
          <a:noFill/>
          <a:ln/>
        </p:spPr>
        <p:txBody>
          <a:bodyPr wrap="none" lIns="0" tIns="0" rIns="0" bIns="0"/>
          <a:lstStyle/>
          <a:p>
            <a:pPr fontAlgn="auto">
              <a:lnSpc>
                <a:spcPts val="55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4450" dirty="0">
              <a:latin typeface="+mn-lt"/>
              <a:cs typeface="+mn-cs"/>
            </a:endParaRPr>
          </a:p>
        </p:txBody>
      </p:sp>
      <p:pic>
        <p:nvPicPr>
          <p:cNvPr id="1331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49" y="3332738"/>
            <a:ext cx="6819901" cy="47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47649" y="285750"/>
            <a:ext cx="141192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    Химия как и другие предметы </a:t>
            </a:r>
            <a:r>
              <a:rPr lang="ru-RU" sz="3200" dirty="0" err="1" smtClean="0"/>
              <a:t>естественно-научной</a:t>
            </a:r>
            <a:r>
              <a:rPr lang="ru-RU" sz="3200" dirty="0" smtClean="0"/>
              <a:t> направленности способствует развитию целого ряда важных навыков, необходимых каждому современному человеку. Она помогает формировать критическое мышление, способность анализировать и систематизировать информацию, строить гипотезы и проверять их экспериментально. </a:t>
            </a:r>
            <a:endParaRPr lang="ru-RU" sz="3200" dirty="0"/>
          </a:p>
        </p:txBody>
      </p:sp>
      <p:pic>
        <p:nvPicPr>
          <p:cNvPr id="23554" name="Picture 2" descr="https://sun9-43.userapi.com/s/v1/if2/AS-dkBz2DWB2KzIqJzmtS6ZBp5lq2SQ5GAhdHOgnGXl0jKdE8Pd0jKlSdVPAJJ-CBLbq7Ssf5wEvOJkOim_Upeqg.jpg?quality=95&amp;as=32x24,48x36,72x54,108x81,160x120,240x180,360x270,480x360,540x405,640x480,720x540,1080x810,1280x960,1440x1080,2560x1920&amp;from=bu&amp;cs=1280x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3958" y="3332737"/>
            <a:ext cx="6402915" cy="4802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09613" y="3089275"/>
            <a:ext cx="9471025" cy="633413"/>
          </a:xfrm>
          <a:prstGeom prst="rect">
            <a:avLst/>
          </a:prstGeom>
          <a:noFill/>
          <a:ln/>
        </p:spPr>
        <p:txBody>
          <a:bodyPr wrap="none" lIns="0" tIns="0" rIns="0" bIns="0"/>
          <a:lstStyle/>
          <a:p>
            <a:pPr fontAlgn="auto">
              <a:lnSpc>
                <a:spcPts val="49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3950" dirty="0">
              <a:latin typeface="+mn-lt"/>
              <a:cs typeface="+mn-cs"/>
            </a:endParaRPr>
          </a:p>
        </p:txBody>
      </p:sp>
      <p:sp>
        <p:nvSpPr>
          <p:cNvPr id="5" name="Text 1"/>
          <p:cNvSpPr/>
          <p:nvPr/>
        </p:nvSpPr>
        <p:spPr>
          <a:xfrm>
            <a:off x="2025650" y="4229100"/>
            <a:ext cx="2678113" cy="317500"/>
          </a:xfrm>
          <a:prstGeom prst="rect">
            <a:avLst/>
          </a:prstGeom>
          <a:noFill/>
          <a:ln/>
        </p:spPr>
        <p:txBody>
          <a:bodyPr wrap="none" lIns="0" tIns="0" rIns="0" bIns="0"/>
          <a:lstStyle/>
          <a:p>
            <a:pPr fontAlgn="auto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50" dirty="0">
              <a:latin typeface="+mn-lt"/>
              <a:cs typeface="+mn-cs"/>
            </a:endParaRPr>
          </a:p>
        </p:txBody>
      </p:sp>
      <p:sp>
        <p:nvSpPr>
          <p:cNvPr id="6" name="Text 2"/>
          <p:cNvSpPr/>
          <p:nvPr/>
        </p:nvSpPr>
        <p:spPr>
          <a:xfrm>
            <a:off x="2025650" y="4667250"/>
            <a:ext cx="11895138" cy="323850"/>
          </a:xfrm>
          <a:prstGeom prst="rect">
            <a:avLst/>
          </a:prstGeom>
          <a:noFill/>
          <a:ln/>
        </p:spPr>
        <p:txBody>
          <a:bodyPr wrap="none" lIns="0" tIns="0" rIns="0" bIns="0"/>
          <a:lstStyle/>
          <a:p>
            <a:pPr fontAlgn="auto">
              <a:lnSpc>
                <a:spcPts val="25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550" dirty="0">
              <a:latin typeface="+mn-lt"/>
              <a:cs typeface="+mn-cs"/>
            </a:endParaRPr>
          </a:p>
        </p:txBody>
      </p:sp>
      <p:sp>
        <p:nvSpPr>
          <p:cNvPr id="8" name="Text 3"/>
          <p:cNvSpPr/>
          <p:nvPr/>
        </p:nvSpPr>
        <p:spPr>
          <a:xfrm>
            <a:off x="2025650" y="5445125"/>
            <a:ext cx="3816350" cy="315913"/>
          </a:xfrm>
          <a:prstGeom prst="rect">
            <a:avLst/>
          </a:prstGeom>
          <a:noFill/>
          <a:ln/>
        </p:spPr>
        <p:txBody>
          <a:bodyPr wrap="none" lIns="0" tIns="0" rIns="0" bIns="0"/>
          <a:lstStyle/>
          <a:p>
            <a:pPr fontAlgn="auto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50" dirty="0">
              <a:latin typeface="+mn-lt"/>
              <a:cs typeface="+mn-cs"/>
            </a:endParaRPr>
          </a:p>
        </p:txBody>
      </p:sp>
      <p:sp>
        <p:nvSpPr>
          <p:cNvPr id="9" name="Text 4"/>
          <p:cNvSpPr/>
          <p:nvPr/>
        </p:nvSpPr>
        <p:spPr>
          <a:xfrm>
            <a:off x="2025650" y="5883275"/>
            <a:ext cx="11895138" cy="323850"/>
          </a:xfrm>
          <a:prstGeom prst="rect">
            <a:avLst/>
          </a:prstGeom>
          <a:noFill/>
          <a:ln/>
        </p:spPr>
        <p:txBody>
          <a:bodyPr wrap="none" lIns="0" tIns="0" rIns="0" bIns="0"/>
          <a:lstStyle/>
          <a:p>
            <a:pPr fontAlgn="auto">
              <a:lnSpc>
                <a:spcPts val="25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550" dirty="0">
              <a:latin typeface="+mn-lt"/>
              <a:cs typeface="+mn-cs"/>
            </a:endParaRPr>
          </a:p>
        </p:txBody>
      </p:sp>
      <p:sp>
        <p:nvSpPr>
          <p:cNvPr id="11" name="Text 5"/>
          <p:cNvSpPr/>
          <p:nvPr/>
        </p:nvSpPr>
        <p:spPr>
          <a:xfrm>
            <a:off x="2025650" y="6661150"/>
            <a:ext cx="2533650" cy="315913"/>
          </a:xfrm>
          <a:prstGeom prst="rect">
            <a:avLst/>
          </a:prstGeom>
          <a:noFill/>
          <a:ln/>
        </p:spPr>
        <p:txBody>
          <a:bodyPr wrap="none" lIns="0" tIns="0" rIns="0" bIns="0"/>
          <a:lstStyle/>
          <a:p>
            <a:pPr fontAlgn="auto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950" dirty="0">
              <a:latin typeface="+mn-lt"/>
              <a:cs typeface="+mn-cs"/>
            </a:endParaRPr>
          </a:p>
        </p:txBody>
      </p:sp>
      <p:sp>
        <p:nvSpPr>
          <p:cNvPr id="12" name="Text 6"/>
          <p:cNvSpPr/>
          <p:nvPr/>
        </p:nvSpPr>
        <p:spPr>
          <a:xfrm>
            <a:off x="2025650" y="7099300"/>
            <a:ext cx="11895138" cy="323850"/>
          </a:xfrm>
          <a:prstGeom prst="rect">
            <a:avLst/>
          </a:prstGeom>
          <a:noFill/>
          <a:ln/>
        </p:spPr>
        <p:txBody>
          <a:bodyPr wrap="none" lIns="0" tIns="0" rIns="0" bIns="0"/>
          <a:lstStyle/>
          <a:p>
            <a:pPr fontAlgn="auto">
              <a:lnSpc>
                <a:spcPts val="25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550" dirty="0">
              <a:latin typeface="+mn-lt"/>
              <a:cs typeface="+mn-cs"/>
            </a:endParaRPr>
          </a:p>
        </p:txBody>
      </p:sp>
      <p:sp>
        <p:nvSpPr>
          <p:cNvPr id="15372" name="Rectangle 1"/>
          <p:cNvSpPr>
            <a:spLocks noChangeArrowheads="1"/>
          </p:cNvSpPr>
          <p:nvPr/>
        </p:nvSpPr>
        <p:spPr bwMode="auto">
          <a:xfrm>
            <a:off x="2025650" y="5395086"/>
            <a:ext cx="121396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flipV="1">
            <a:off x="12941300" y="8120063"/>
            <a:ext cx="1689100" cy="46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2941300" y="7816850"/>
            <a:ext cx="1689100" cy="30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7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612" y="279400"/>
            <a:ext cx="6548157" cy="500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1150" y="279399"/>
            <a:ext cx="6234114" cy="500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709613" y="5285143"/>
            <a:ext cx="134556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Выявить одарённых детей на уроках химии можно с помощью комплексного подхода, который включает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наблюдение за учебной деятельностью, использование диагностических тестов, вовлечение учащихся в исследовательские проекты и организацию участия в олимпиадах и конкурсах.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2025-2026\фото\IMG_20240305_1521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342900"/>
            <a:ext cx="7382933" cy="4152900"/>
          </a:xfrm>
          <a:prstGeom prst="rect">
            <a:avLst/>
          </a:prstGeom>
          <a:noFill/>
        </p:spPr>
      </p:pic>
      <p:pic>
        <p:nvPicPr>
          <p:cNvPr id="40963" name="Picture 3" descr="F:\2025-2026\фото\IMG_20230419_1036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53004" y="342900"/>
            <a:ext cx="4382691" cy="5448300"/>
          </a:xfrm>
          <a:prstGeom prst="rect">
            <a:avLst/>
          </a:prstGeom>
          <a:noFill/>
        </p:spPr>
      </p:pic>
      <p:pic>
        <p:nvPicPr>
          <p:cNvPr id="40964" name="Picture 4" descr="F:\2025-2026\фото\IMG_20230405_0933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66" y="4095750"/>
            <a:ext cx="7349067" cy="41338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382933" y="5791200"/>
            <a:ext cx="711411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Важно учитывать, что одарённость не статична — она может проявляться в различных уровнях и формах, и каждый ученик уникален.  </a:t>
            </a:r>
            <a:endParaRPr lang="ru-RU" sz="32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39700" y="7853303"/>
            <a:ext cx="1790700" cy="3762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:\2025-2026\фото\IMG_20230419_103153_1.jpg"/>
          <p:cNvPicPr>
            <a:picLocks noChangeAspect="1" noChangeArrowheads="1"/>
          </p:cNvPicPr>
          <p:nvPr/>
        </p:nvPicPr>
        <p:blipFill>
          <a:blip r:embed="rId2"/>
          <a:srcRect r="18244"/>
          <a:stretch>
            <a:fillRect/>
          </a:stretch>
        </p:blipFill>
        <p:spPr bwMode="auto">
          <a:xfrm>
            <a:off x="400050" y="387964"/>
            <a:ext cx="5023288" cy="3456126"/>
          </a:xfrm>
          <a:prstGeom prst="rect">
            <a:avLst/>
          </a:prstGeom>
          <a:noFill/>
        </p:spPr>
      </p:pic>
      <p:pic>
        <p:nvPicPr>
          <p:cNvPr id="41987" name="Picture 3" descr="F:\2025-2026\фото\IMG_20231212_113820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0400" y="343374"/>
            <a:ext cx="5400000" cy="3037500"/>
          </a:xfrm>
          <a:prstGeom prst="rect">
            <a:avLst/>
          </a:prstGeom>
          <a:noFill/>
        </p:spPr>
      </p:pic>
      <p:pic>
        <p:nvPicPr>
          <p:cNvPr id="41988" name="Picture 4" descr="F:\2025-2026\фото\IMG_20230414_1127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50" y="4931323"/>
            <a:ext cx="5400000" cy="3037500"/>
          </a:xfrm>
          <a:prstGeom prst="rect">
            <a:avLst/>
          </a:prstGeom>
          <a:noFill/>
        </p:spPr>
      </p:pic>
      <p:pic>
        <p:nvPicPr>
          <p:cNvPr id="41990" name="Picture 6" descr="F:\2025-2026\фото\IMG_20230203_140227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96463" y="4124733"/>
            <a:ext cx="6833937" cy="3844090"/>
          </a:xfrm>
          <a:prstGeom prst="rect">
            <a:avLst/>
          </a:prstGeom>
          <a:noFill/>
        </p:spPr>
      </p:pic>
      <p:pic>
        <p:nvPicPr>
          <p:cNvPr id="7" name="Рисунок 6" descr="Picture background"/>
          <p:cNvPicPr/>
          <p:nvPr/>
        </p:nvPicPr>
        <p:blipFill>
          <a:blip r:embed="rId6"/>
          <a:srcRect l="14429" r="17714" b="8962"/>
          <a:stretch>
            <a:fillRect/>
          </a:stretch>
        </p:blipFill>
        <p:spPr bwMode="auto">
          <a:xfrm>
            <a:off x="5423338" y="1542549"/>
            <a:ext cx="3778167" cy="2582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355600" y="455608"/>
            <a:ext cx="139334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Обучающиеся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Гимназии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регулярно и успешно участвуют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школьном, муниципальном и региональном этапах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и ООШ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D:\рабочий стол\работа моя\2024-2025\аттестация\для аттестации\готовые документы\грамоты детей\для пункта 3\олимпиады\Илья Мал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6513" y="3048000"/>
            <a:ext cx="33305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D:\рабочий стол\работа моя\2024-2025\аттестация\для аттестации\готовые документы\грамоты детей\для пункта 3\олимпиады\Малов Илья Грамо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7088" y="2670175"/>
            <a:ext cx="3606800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D:\рабочий стол\работа моя\2024-2025\аттестация\для аттестации\готовые документы\грамоты детей\для пункта 3\олимпиады\грамота арина олимп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5600" y="3048000"/>
            <a:ext cx="3328988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D:\рабочий стол\работа моя\2024-2025\аттестация\для аттестации\готовые документы\грамоты детей\для пункта 3\олимпиады\грамота Г. Охлопков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066463" y="2833688"/>
            <a:ext cx="3222625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F:\2025-2026\фото\IMG_20211112_0956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941" y="360947"/>
            <a:ext cx="4143375" cy="7365999"/>
          </a:xfrm>
          <a:prstGeom prst="rect">
            <a:avLst/>
          </a:prstGeom>
          <a:noFill/>
        </p:spPr>
      </p:pic>
      <p:pic>
        <p:nvPicPr>
          <p:cNvPr id="43011" name="Picture 3" descr="F:\2025-2026\фото\IMG_20211209_1317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0597" y="0"/>
            <a:ext cx="6374064" cy="3585411"/>
          </a:xfrm>
          <a:prstGeom prst="rect">
            <a:avLst/>
          </a:prstGeom>
          <a:noFill/>
        </p:spPr>
      </p:pic>
      <p:pic>
        <p:nvPicPr>
          <p:cNvPr id="43012" name="Picture 4" descr="F:\2025-2026\фото\IMG_20211209_131759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4064" y="3585411"/>
            <a:ext cx="8256336" cy="4644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314325" y="22591"/>
            <a:ext cx="140843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мероприятиях </a:t>
            </a:r>
            <a:r>
              <a:rPr lang="ru-RU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ОрГМУ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Олимпиада «Будущее медицины». </a:t>
            </a:r>
          </a:p>
          <a:p>
            <a:pPr algn="just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Олимпиады исследовательских работ «Путь в медицину»</a:t>
            </a:r>
          </a:p>
          <a:p>
            <a:pPr algn="just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Творческий конкурс «Мое призвание - медицина», в номинациях эссе и  «Ненаглядное пособие» </a:t>
            </a:r>
          </a:p>
        </p:txBody>
      </p:sp>
      <p:pic>
        <p:nvPicPr>
          <p:cNvPr id="17411" name="Picture 3" descr="https://sun9-10.userapi.com/s/v1/ig2/aIxmYnq1qgNiwrRWqVaYMdrlRRF3VdRgCFtmu2m-kXDLSs_eh64bFB66bwfDHkVKSx2KvfFJzTwnPhjWp_B2ukVn.jpg?quality=95&amp;as=32x38,48x57,72x85,108x127,160x189,240x283,360x424,480x566,540x637,640x755,720x849,1080x1273,1179x1390&amp;from=bu&amp;u=DKOQUSlus0jrJFODwKRzMnUxFy2DdyAsvz6d1AEmzXQ&amp;cs=1179x1390"/>
          <p:cNvPicPr>
            <a:picLocks noChangeAspect="1" noChangeArrowheads="1"/>
          </p:cNvPicPr>
          <p:nvPr/>
        </p:nvPicPr>
        <p:blipFill>
          <a:blip r:embed="rId2"/>
          <a:srcRect b="19119"/>
          <a:stretch>
            <a:fillRect/>
          </a:stretch>
        </p:blipFill>
        <p:spPr bwMode="auto">
          <a:xfrm>
            <a:off x="9809792" y="2577136"/>
            <a:ext cx="4682446" cy="536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AutoShape 5" descr="blob:https://web.whatsapp.com/72449f43-f49a-4d83-bdb9-3ca4d288244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3" name="AutoShape 7" descr="blob:https://web.whatsapp.com/72449f43-f49a-4d83-bdb9-3ca4d288244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7415" name="Picture 10" descr="https://sun9-66.userapi.com/s/v1/ig2/G2n3ZbyYXIdC51OHhWHHYX27qSH0jyuhBEwXkVPEXsXBQUTjWRhfK_d127nUuertjzbEHVOYthQk7Nl3ScxiGjdX.jpg?quality=95&amp;as=32x21,48x32,72x48,108x72,160x107,240x160,360x240,480x320,540x360,640x426,720x480,1080x720,1280x853,1440x960,2560x1706&amp;from=bu&amp;u=f1GwnB9VStH88LNzWIjLO37Y7tzZIwNe139WrWlFspA&amp;cs=1280x853"/>
          <p:cNvPicPr>
            <a:picLocks noChangeAspect="1" noChangeArrowheads="1"/>
          </p:cNvPicPr>
          <p:nvPr/>
        </p:nvPicPr>
        <p:blipFill>
          <a:blip r:embed="rId3"/>
          <a:srcRect l="16994" r="8833"/>
          <a:stretch>
            <a:fillRect/>
          </a:stretch>
        </p:blipFill>
        <p:spPr bwMode="auto">
          <a:xfrm>
            <a:off x="314325" y="2577136"/>
            <a:ext cx="4319588" cy="536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13" descr="F:\Точка роста\фото\IMG_20250201_162719_947.jpg"/>
          <p:cNvPicPr>
            <a:picLocks noChangeAspect="1" noChangeArrowheads="1"/>
          </p:cNvPicPr>
          <p:nvPr/>
        </p:nvPicPr>
        <p:blipFill>
          <a:blip r:embed="rId4"/>
          <a:srcRect t="6480" r="10086" b="9491"/>
          <a:stretch>
            <a:fillRect/>
          </a:stretch>
        </p:blipFill>
        <p:spPr bwMode="auto">
          <a:xfrm>
            <a:off x="4633913" y="2577136"/>
            <a:ext cx="5175879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400050" y="238314"/>
            <a:ext cx="137731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 Всероссийском конкурсе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научно-исследовательских работ имени Д.И.Менделеева на протяжении последних 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лет 7 дипломов участника, 2 первых места, 1 второе место, 3 третьих места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8435" name="Picture 3" descr="F:\Точка роста\фото\IMG_20250202_111435_694.jpg"/>
          <p:cNvPicPr>
            <a:picLocks noChangeAspect="1" noChangeArrowheads="1"/>
          </p:cNvPicPr>
          <p:nvPr/>
        </p:nvPicPr>
        <p:blipFill>
          <a:blip r:embed="rId2"/>
          <a:srcRect l="1619" t="20847" b="10185"/>
          <a:stretch>
            <a:fillRect/>
          </a:stretch>
        </p:blipFill>
        <p:spPr bwMode="auto">
          <a:xfrm>
            <a:off x="9639300" y="2554288"/>
            <a:ext cx="49911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F:\Точка роста\фото\фото1.jfif"/>
          <p:cNvPicPr>
            <a:picLocks noChangeAspect="1" noChangeArrowheads="1"/>
          </p:cNvPicPr>
          <p:nvPr/>
        </p:nvPicPr>
        <p:blipFill>
          <a:blip r:embed="rId3"/>
          <a:srcRect b="17361"/>
          <a:stretch>
            <a:fillRect/>
          </a:stretch>
        </p:blipFill>
        <p:spPr bwMode="auto">
          <a:xfrm>
            <a:off x="280988" y="2554288"/>
            <a:ext cx="44577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2192867"/>
            <a:ext cx="3276600" cy="5825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</TotalTime>
  <Words>416</Words>
  <Application>Microsoft Office PowerPoint</Application>
  <PresentationFormat>Произвольный</PresentationFormat>
  <Paragraphs>44</Paragraphs>
  <Slides>16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Times New Roman</vt:lpstr>
      <vt:lpstr>Outfit Extra Bold</vt:lpstr>
      <vt:lpstr>Arimo</vt:lpstr>
      <vt:lpstr>DM Sans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PC</cp:lastModifiedBy>
  <cp:revision>84</cp:revision>
  <dcterms:created xsi:type="dcterms:W3CDTF">2025-04-02T08:24:01Z</dcterms:created>
  <dcterms:modified xsi:type="dcterms:W3CDTF">2025-11-12T06:00:35Z</dcterms:modified>
</cp:coreProperties>
</file>